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1" r:id="rId5"/>
    <p:sldId id="264" r:id="rId6"/>
    <p:sldId id="276" r:id="rId7"/>
    <p:sldId id="266" r:id="rId8"/>
    <p:sldId id="282" r:id="rId9"/>
    <p:sldId id="280" r:id="rId10"/>
    <p:sldId id="267" r:id="rId11"/>
    <p:sldId id="270" r:id="rId12"/>
    <p:sldId id="281" r:id="rId13"/>
    <p:sldId id="278" r:id="rId14"/>
    <p:sldId id="272" r:id="rId15"/>
    <p:sldId id="271" r:id="rId16"/>
    <p:sldId id="279" r:id="rId17"/>
    <p:sldId id="273" r:id="rId18"/>
    <p:sldId id="275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49D"/>
    <a:srgbClr val="418338"/>
    <a:srgbClr val="575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9" autoAdjust="0"/>
    <p:restoredTop sz="80936" autoAdjust="0"/>
  </p:normalViewPr>
  <p:slideViewPr>
    <p:cSldViewPr>
      <p:cViewPr varScale="1">
        <p:scale>
          <a:sx n="59" d="100"/>
          <a:sy n="59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10" y="-90"/>
      </p:cViewPr>
      <p:guideLst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917" cy="349991"/>
          </a:xfrm>
          <a:prstGeom prst="rect">
            <a:avLst/>
          </a:prstGeom>
        </p:spPr>
        <p:txBody>
          <a:bodyPr vert="horz" lIns="93152" tIns="46578" rIns="93152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9236"/>
            <a:ext cx="4028917" cy="349991"/>
          </a:xfrm>
          <a:prstGeom prst="rect">
            <a:avLst/>
          </a:prstGeom>
        </p:spPr>
        <p:txBody>
          <a:bodyPr vert="horz" lIns="93152" tIns="46578" rIns="93152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436" y="6659236"/>
            <a:ext cx="4028917" cy="349991"/>
          </a:xfrm>
          <a:prstGeom prst="rect">
            <a:avLst/>
          </a:prstGeom>
        </p:spPr>
        <p:txBody>
          <a:bodyPr vert="horz" lIns="93152" tIns="46578" rIns="93152" bIns="46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5624B76-376B-4F61-A7A3-ADC1C7DAD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3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917" cy="349991"/>
          </a:xfrm>
          <a:prstGeom prst="rect">
            <a:avLst/>
          </a:prstGeom>
        </p:spPr>
        <p:txBody>
          <a:bodyPr vert="horz" lIns="93152" tIns="46578" rIns="93152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436" y="2"/>
            <a:ext cx="4028917" cy="349991"/>
          </a:xfrm>
          <a:prstGeom prst="rect">
            <a:avLst/>
          </a:prstGeom>
        </p:spPr>
        <p:txBody>
          <a:bodyPr vert="horz" lIns="93152" tIns="46578" rIns="93152" bIns="46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2C5E570-360A-4F9E-95AD-AA6B78EB641B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8" rIns="93152" bIns="4657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436" y="3329619"/>
            <a:ext cx="7437530" cy="3154620"/>
          </a:xfrm>
          <a:prstGeom prst="rect">
            <a:avLst/>
          </a:prstGeom>
        </p:spPr>
        <p:txBody>
          <a:bodyPr vert="horz" lIns="93152" tIns="46578" rIns="93152" bIns="4657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236"/>
            <a:ext cx="4028917" cy="349991"/>
          </a:xfrm>
          <a:prstGeom prst="rect">
            <a:avLst/>
          </a:prstGeom>
        </p:spPr>
        <p:txBody>
          <a:bodyPr vert="horz" lIns="93152" tIns="46578" rIns="93152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436" y="6659236"/>
            <a:ext cx="4028917" cy="349991"/>
          </a:xfrm>
          <a:prstGeom prst="rect">
            <a:avLst/>
          </a:prstGeom>
        </p:spPr>
        <p:txBody>
          <a:bodyPr vert="horz" lIns="93152" tIns="46578" rIns="93152" bIns="46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55347FC-5031-4434-8AA3-DE82082A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C3506-56D7-4C23-B88A-F2300F912E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2A0E6-2F39-48FD-8297-7E4336E940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9D9CE-019A-4EF9-AB2A-8D1291D9C9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36FA6-B5B4-4D36-85C6-4592614AFF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1E530-A9B7-47ED-859D-93133D8173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347FC-5031-4434-8AA3-DE82082AD8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1E530-A9B7-47ED-859D-93133D8173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E0479-F0ED-42C5-9672-245B0C6862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7239000" cy="50292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934200" cy="533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>
              <a:defRPr>
                <a:solidFill>
                  <a:srgbClr val="4D7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6237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142037"/>
            <a:ext cx="8229600" cy="411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1A6064-ED54-4949-ABD7-1BC8B3445AB9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B9F9E0-16CD-438B-8D2E-F7C4EF2B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03BD6D-AE64-4207-8C5F-C9E21B95A1E3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FE0E34-8C20-4617-B39D-82A8CFE78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4D7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D7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6237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6237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6237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25E37B-D4C0-46C8-81E3-6E7C5BCB46FE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862D14-EB21-4F41-8979-675203FE6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762000" y="5410200"/>
            <a:ext cx="7772400" cy="700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4D7497"/>
                </a:solidFill>
                <a:latin typeface="Trebuchet MS Bold" pitchFamily="34" charset="0"/>
              </a:rPr>
              <a:t>Financial Aid &amp; College Financing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019800"/>
            <a:ext cx="64008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rebuchet MS Italic" pitchFamily="1" charset="0"/>
              </a:rPr>
              <a:t>2012 - 2013</a:t>
            </a:r>
            <a:endParaRPr lang="en-US" sz="2800" dirty="0" smtClean="0">
              <a:solidFill>
                <a:srgbClr val="5754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 bwMode="auto">
          <a:xfrm>
            <a:off x="1524000" y="1447800"/>
            <a:ext cx="74676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The financial aid office will send or email you an award letter</a:t>
            </a:r>
          </a:p>
          <a:p>
            <a:pPr lvl="1" eaLnBrk="1" hangingPunct="1"/>
            <a:r>
              <a:rPr lang="en-US" dirty="0" smtClean="0"/>
              <a:t>You must be accepted for admission</a:t>
            </a:r>
          </a:p>
          <a:p>
            <a:pPr lvl="1" eaLnBrk="1" hangingPunct="1"/>
            <a:r>
              <a:rPr lang="en-US" dirty="0"/>
              <a:t>B</a:t>
            </a:r>
            <a:r>
              <a:rPr lang="en-US" dirty="0" smtClean="0"/>
              <a:t>e sure to check your e-mail account </a:t>
            </a:r>
          </a:p>
          <a:p>
            <a:pPr marL="914400" lvl="2" indent="0" eaLnBrk="1" hangingPunct="1">
              <a:buNone/>
            </a:pPr>
            <a:endParaRPr lang="en-US" sz="1000" b="1" dirty="0" smtClean="0"/>
          </a:p>
          <a:p>
            <a:pPr eaLnBrk="1" hangingPunct="1"/>
            <a:r>
              <a:rPr lang="en-US" b="1" dirty="0" smtClean="0"/>
              <a:t>Review </a:t>
            </a:r>
            <a:r>
              <a:rPr lang="en-US" b="1" dirty="0"/>
              <a:t>your award</a:t>
            </a:r>
          </a:p>
          <a:p>
            <a:pPr lvl="1" eaLnBrk="1" hangingPunct="1"/>
            <a:r>
              <a:rPr lang="en-US" dirty="0"/>
              <a:t>Each financial aid package </a:t>
            </a:r>
            <a:r>
              <a:rPr lang="en-US" dirty="0" smtClean="0"/>
              <a:t>could </a:t>
            </a:r>
            <a:r>
              <a:rPr lang="en-US" dirty="0"/>
              <a:t>be different</a:t>
            </a:r>
          </a:p>
          <a:p>
            <a:pPr lvl="1" eaLnBrk="1" hangingPunct="1"/>
            <a:r>
              <a:rPr lang="en-US" dirty="0"/>
              <a:t>Compare types and amount of aid </a:t>
            </a:r>
            <a:r>
              <a:rPr lang="en-US" dirty="0" smtClean="0"/>
              <a:t>offered</a:t>
            </a:r>
          </a:p>
          <a:p>
            <a:pPr marL="457200" lvl="1" indent="0" eaLnBrk="1" hangingPunct="1">
              <a:buNone/>
            </a:pPr>
            <a:endParaRPr lang="en-US" sz="1000" dirty="0"/>
          </a:p>
          <a:p>
            <a:pPr eaLnBrk="1" hangingPunct="1"/>
            <a:r>
              <a:rPr lang="en-US" b="1" dirty="0" smtClean="0"/>
              <a:t>Respond </a:t>
            </a:r>
            <a:r>
              <a:rPr lang="en-US" b="1" dirty="0"/>
              <a:t>to colleges as necessary</a:t>
            </a:r>
            <a:endParaRPr lang="en-US" sz="1600" b="1" dirty="0"/>
          </a:p>
          <a:p>
            <a:pPr lvl="1" eaLnBrk="1" hangingPunct="1"/>
            <a:r>
              <a:rPr lang="en-US" dirty="0"/>
              <a:t>Some types of aid require additional </a:t>
            </a:r>
            <a:r>
              <a:rPr lang="en-US" dirty="0" smtClean="0"/>
              <a:t>steps, such as loan applications and entrance counseling – respond quickly!</a:t>
            </a:r>
            <a:endParaRPr lang="en-US" dirty="0"/>
          </a:p>
          <a:p>
            <a:pPr lvl="1" eaLnBrk="1" hangingPunct="1"/>
            <a:r>
              <a:rPr lang="en-US" dirty="0" smtClean="0"/>
              <a:t>Notify </a:t>
            </a:r>
            <a:r>
              <a:rPr lang="en-US" dirty="0"/>
              <a:t>colleges of your final </a:t>
            </a:r>
            <a:r>
              <a:rPr lang="en-US" dirty="0" smtClean="0"/>
              <a:t>decision</a:t>
            </a:r>
          </a:p>
          <a:p>
            <a:pPr lvl="1" eaLnBrk="1" hangingPunct="1"/>
            <a:r>
              <a:rPr lang="en-US" dirty="0" smtClean="0"/>
              <a:t>Provide any notifications </a:t>
            </a:r>
            <a:r>
              <a:rPr lang="en-US" dirty="0"/>
              <a:t>of outside </a:t>
            </a:r>
            <a:r>
              <a:rPr lang="en-US" dirty="0" smtClean="0"/>
              <a:t>scholarships to the financial aid office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1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4: </a:t>
            </a:r>
            <a:r>
              <a:rPr lang="en-US" i="1" dirty="0" smtClean="0"/>
              <a:t>Respond</a:t>
            </a:r>
            <a:endParaRPr lang="en-US" i="1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Contact the Financial Aid Office directly to discuss any of the following: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r>
              <a:rPr lang="en-US" sz="2200" dirty="0" smtClean="0"/>
              <a:t>Unemployment</a:t>
            </a:r>
          </a:p>
          <a:p>
            <a:pPr lvl="1" eaLnBrk="1" hangingPunct="1"/>
            <a:r>
              <a:rPr lang="en-US" sz="2200" dirty="0" smtClean="0"/>
              <a:t>Divorce or separation</a:t>
            </a:r>
          </a:p>
          <a:p>
            <a:pPr lvl="1" eaLnBrk="1" hangingPunct="1"/>
            <a:r>
              <a:rPr lang="en-US" sz="2200" dirty="0" smtClean="0"/>
              <a:t>Loss of income</a:t>
            </a:r>
          </a:p>
          <a:p>
            <a:pPr lvl="1" eaLnBrk="1" hangingPunct="1"/>
            <a:r>
              <a:rPr lang="en-US" sz="2200" dirty="0" smtClean="0"/>
              <a:t>Unusual medical expenses</a:t>
            </a:r>
          </a:p>
          <a:p>
            <a:pPr lvl="1" eaLnBrk="1" hangingPunct="1"/>
            <a:r>
              <a:rPr lang="en-US" sz="2200" dirty="0" smtClean="0"/>
              <a:t>Parent(s) attending college</a:t>
            </a:r>
          </a:p>
          <a:p>
            <a:pPr lvl="1" eaLnBrk="1" hangingPunct="1"/>
            <a:r>
              <a:rPr lang="en-US" sz="2200" dirty="0" smtClean="0"/>
              <a:t>Any financial change not reflected on the FAFSA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Circumstances</a:t>
            </a:r>
            <a:endParaRPr lang="en-US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 bwMode="auto">
          <a:xfrm>
            <a:off x="1371600" y="1524000"/>
            <a:ext cx="73914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Scholarships/Grants</a:t>
            </a:r>
          </a:p>
          <a:p>
            <a:pPr lvl="1" eaLnBrk="1" hangingPunct="1"/>
            <a:r>
              <a:rPr lang="en-US" dirty="0"/>
              <a:t>Federal</a:t>
            </a:r>
          </a:p>
          <a:p>
            <a:pPr lvl="1" eaLnBrk="1" hangingPunct="1"/>
            <a:r>
              <a:rPr lang="en-US" dirty="0" smtClean="0"/>
              <a:t>State – including Maine</a:t>
            </a:r>
            <a:endParaRPr lang="en-US" dirty="0"/>
          </a:p>
          <a:p>
            <a:pPr lvl="1" eaLnBrk="1" hangingPunct="1"/>
            <a:r>
              <a:rPr lang="en-US" dirty="0" smtClean="0"/>
              <a:t>Institutional (colleges and universities)</a:t>
            </a:r>
            <a:endParaRPr lang="en-US" dirty="0"/>
          </a:p>
          <a:p>
            <a:pPr lvl="1" eaLnBrk="1" hangingPunct="1"/>
            <a:r>
              <a:rPr lang="en-US" dirty="0"/>
              <a:t>Private</a:t>
            </a:r>
          </a:p>
          <a:p>
            <a:pPr lvl="2" eaLnBrk="1" hangingPunct="1"/>
            <a:endParaRPr lang="en-US" sz="1000" b="1" dirty="0"/>
          </a:p>
          <a:p>
            <a:pPr eaLnBrk="1" hangingPunct="1"/>
            <a:r>
              <a:rPr lang="en-US" b="1" dirty="0"/>
              <a:t>Work-study</a:t>
            </a:r>
          </a:p>
          <a:p>
            <a:pPr lvl="1" eaLnBrk="1" hangingPunct="1"/>
            <a:r>
              <a:rPr lang="en-US" dirty="0"/>
              <a:t>Federal</a:t>
            </a:r>
          </a:p>
          <a:p>
            <a:pPr lvl="1" eaLnBrk="1" hangingPunct="1"/>
            <a:r>
              <a:rPr lang="en-US" dirty="0"/>
              <a:t>Institutional</a:t>
            </a:r>
          </a:p>
          <a:p>
            <a:pPr lvl="2" eaLnBrk="1" hangingPunct="1"/>
            <a:endParaRPr lang="en-US" sz="1000" dirty="0"/>
          </a:p>
          <a:p>
            <a:pPr eaLnBrk="1" hangingPunct="1"/>
            <a:r>
              <a:rPr lang="en-US" b="1" dirty="0"/>
              <a:t>Loans </a:t>
            </a:r>
          </a:p>
          <a:p>
            <a:pPr lvl="1" eaLnBrk="1" hangingPunct="1"/>
            <a:r>
              <a:rPr lang="en-US" dirty="0"/>
              <a:t>Federal Student (Direct Stafford) &amp; Parent (Direct PLUS)</a:t>
            </a:r>
          </a:p>
          <a:p>
            <a:pPr lvl="1" eaLnBrk="1" hangingPunct="1"/>
            <a:r>
              <a:rPr lang="en-US" dirty="0"/>
              <a:t>Institutional</a:t>
            </a:r>
          </a:p>
          <a:p>
            <a:pPr lvl="1" eaLnBrk="1" hangingPunct="1"/>
            <a:r>
              <a:rPr lang="en-US" dirty="0"/>
              <a:t>Private/Alternative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Financial Aid</a:t>
            </a:r>
            <a:endParaRPr lang="en-US" i="1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9 &amp; 10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343400" y="3352800"/>
            <a:ext cx="4191000" cy="1143000"/>
          </a:xfrm>
          <a:prstGeom prst="roundRect">
            <a:avLst/>
          </a:prstGeom>
          <a:solidFill>
            <a:srgbClr val="4D74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Visit </a:t>
            </a:r>
            <a:r>
              <a:rPr lang="en-US" u="sng" dirty="0" smtClean="0"/>
              <a:t>www.famemaine.com/education</a:t>
            </a:r>
            <a:r>
              <a:rPr lang="en-US" dirty="0" smtClean="0"/>
              <a:t>  for more information about programs   for Maine 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Saving For College</a:t>
            </a:r>
            <a:endParaRPr lang="en-US" dirty="0"/>
          </a:p>
        </p:txBody>
      </p:sp>
      <p:sp>
        <p:nvSpPr>
          <p:cNvPr id="16388" name="Content Placeholder 1"/>
          <p:cNvSpPr>
            <a:spLocks noGrp="1"/>
          </p:cNvSpPr>
          <p:nvPr>
            <p:ph idx="1"/>
          </p:nvPr>
        </p:nvSpPr>
        <p:spPr bwMode="auto">
          <a:xfrm>
            <a:off x="1143001" y="1447800"/>
            <a:ext cx="778492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Section </a:t>
            </a:r>
            <a:r>
              <a:rPr lang="en-US" b="1" dirty="0"/>
              <a:t>529 </a:t>
            </a:r>
            <a:r>
              <a:rPr lang="en-US" b="1" dirty="0" smtClean="0"/>
              <a:t>Plan</a:t>
            </a:r>
          </a:p>
          <a:p>
            <a:pPr lvl="1" eaLnBrk="1" hangingPunct="1"/>
            <a:r>
              <a:rPr lang="en-US" dirty="0" smtClean="0"/>
              <a:t>tax-advantaged investment plan</a:t>
            </a:r>
          </a:p>
          <a:p>
            <a:pPr lvl="1" eaLnBrk="1" hangingPunct="1"/>
            <a:r>
              <a:rPr lang="en-US" dirty="0" smtClean="0"/>
              <a:t>available through most states</a:t>
            </a:r>
          </a:p>
          <a:p>
            <a:pPr lvl="1" eaLnBrk="1" hangingPunct="1"/>
            <a:r>
              <a:rPr lang="en-US" dirty="0" smtClean="0"/>
              <a:t>For more on </a:t>
            </a:r>
            <a:r>
              <a:rPr lang="en-US" dirty="0"/>
              <a:t>Maine’s </a:t>
            </a:r>
            <a:r>
              <a:rPr lang="en-US" dirty="0" smtClean="0"/>
              <a:t>Section </a:t>
            </a:r>
            <a:r>
              <a:rPr lang="en-US" dirty="0"/>
              <a:t>529 </a:t>
            </a:r>
            <a:r>
              <a:rPr lang="en-US" dirty="0" smtClean="0"/>
              <a:t>Plan,                             the </a:t>
            </a:r>
            <a:r>
              <a:rPr lang="en-US" dirty="0" err="1"/>
              <a:t>NextGen</a:t>
            </a:r>
            <a:r>
              <a:rPr lang="en-US" dirty="0"/>
              <a:t> College Investing </a:t>
            </a:r>
            <a:r>
              <a:rPr lang="en-US" dirty="0" smtClean="0"/>
              <a:t>Plan®, visit             </a:t>
            </a:r>
            <a:r>
              <a:rPr lang="en-US" u="sng" dirty="0" smtClean="0"/>
              <a:t>www.nextgenplan.com</a:t>
            </a:r>
          </a:p>
          <a:p>
            <a:pPr lvl="1" eaLnBrk="1" hangingPunct="1"/>
            <a:endParaRPr lang="en-US" sz="1000" u="sng" dirty="0" smtClean="0"/>
          </a:p>
          <a:p>
            <a:pPr eaLnBrk="1" hangingPunct="1"/>
            <a:r>
              <a:rPr lang="en-US" b="1" dirty="0" smtClean="0"/>
              <a:t>Coverdell </a:t>
            </a:r>
            <a:r>
              <a:rPr lang="en-US" b="1" dirty="0"/>
              <a:t>Education Savings Accounts (ESA) </a:t>
            </a:r>
            <a:r>
              <a:rPr lang="en-US" dirty="0" smtClean="0"/>
              <a:t>– </a:t>
            </a:r>
          </a:p>
          <a:p>
            <a:pPr lvl="1" eaLnBrk="1" hangingPunct="1"/>
            <a:r>
              <a:rPr lang="en-US" dirty="0" smtClean="0"/>
              <a:t>up </a:t>
            </a:r>
            <a:r>
              <a:rPr lang="en-US" dirty="0"/>
              <a:t>to $2,000 a year </a:t>
            </a:r>
            <a:r>
              <a:rPr lang="en-US" dirty="0" smtClean="0"/>
              <a:t>can be </a:t>
            </a:r>
            <a:r>
              <a:rPr lang="en-US" dirty="0"/>
              <a:t>put aside for a </a:t>
            </a:r>
            <a:r>
              <a:rPr lang="en-US" dirty="0" smtClean="0"/>
              <a:t>education expenses. Qualified </a:t>
            </a:r>
            <a:r>
              <a:rPr lang="en-US" dirty="0"/>
              <a:t>distributions are exempt from federal income </a:t>
            </a:r>
            <a:r>
              <a:rPr lang="en-US" dirty="0" smtClean="0"/>
              <a:t>tax and earnings are tax-free</a:t>
            </a:r>
          </a:p>
          <a:p>
            <a:pPr lvl="1" eaLnBrk="1" hangingPunct="1"/>
            <a:endParaRPr lang="en-US" sz="1000" dirty="0" smtClean="0"/>
          </a:p>
          <a:p>
            <a:r>
              <a:rPr lang="en-US" b="1" dirty="0" smtClean="0"/>
              <a:t>Traditional </a:t>
            </a:r>
            <a:r>
              <a:rPr lang="en-US" b="1" dirty="0"/>
              <a:t>and Roth IRA </a:t>
            </a:r>
            <a:r>
              <a:rPr lang="en-US" b="1" dirty="0" smtClean="0"/>
              <a:t>withdrawals</a:t>
            </a:r>
          </a:p>
          <a:p>
            <a:pPr lvl="1"/>
            <a:r>
              <a:rPr lang="en-US" dirty="0" smtClean="0"/>
              <a:t>early IRA withdrawals, before age 59 ½, are allowed without the 10% penalty if funds are used for qualified education expenses. 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2784" r="3193" b="2515"/>
          <a:stretch/>
        </p:blipFill>
        <p:spPr bwMode="auto">
          <a:xfrm>
            <a:off x="7391400" y="1447800"/>
            <a:ext cx="150867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Reducing Expenses</a:t>
            </a:r>
            <a:endParaRPr lang="en-US" dirty="0"/>
          </a:p>
        </p:txBody>
      </p:sp>
      <p:sp>
        <p:nvSpPr>
          <p:cNvPr id="17413" name="Content Placeholder 1"/>
          <p:cNvSpPr>
            <a:spLocks noGrp="1"/>
          </p:cNvSpPr>
          <p:nvPr>
            <p:ph idx="1"/>
          </p:nvPr>
        </p:nvSpPr>
        <p:spPr bwMode="auto">
          <a:xfrm>
            <a:off x="1447800" y="1447800"/>
            <a:ext cx="7543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Enrollment charges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Can you save on tuition?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Transfer and AP credits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Living expenses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On-campus or living at home?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Meal plans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Additional Costs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Travel expenses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Health insurance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Books and supplies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Buy books used, online or rent them</a:t>
            </a:r>
            <a:endParaRPr lang="en-US" dirty="0"/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If you buy a computer, take advantage of student discounts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3385" r="2397" b="3856"/>
          <a:stretch/>
        </p:blipFill>
        <p:spPr bwMode="auto">
          <a:xfrm>
            <a:off x="5889959" y="1905000"/>
            <a:ext cx="2823093" cy="174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12 &amp; 13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01306" y="3962400"/>
            <a:ext cx="3200400" cy="1600200"/>
          </a:xfrm>
          <a:prstGeom prst="roundRect">
            <a:avLst/>
          </a:prstGeom>
          <a:solidFill>
            <a:srgbClr val="4D74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Popular Online Textbook Sites</a:t>
            </a:r>
          </a:p>
          <a:p>
            <a:pPr algn="ctr"/>
            <a:r>
              <a:rPr lang="en-US" sz="1600" dirty="0" smtClean="0"/>
              <a:t>www.amazon.com</a:t>
            </a:r>
          </a:p>
          <a:p>
            <a:pPr algn="ctr"/>
            <a:r>
              <a:rPr lang="en-US" sz="1600" dirty="0" smtClean="0"/>
              <a:t>www.barnesand noble.com</a:t>
            </a:r>
          </a:p>
          <a:p>
            <a:pPr algn="ctr"/>
            <a:r>
              <a:rPr lang="en-US" sz="1600" dirty="0" smtClean="0"/>
              <a:t>www.chegg.com</a:t>
            </a:r>
          </a:p>
          <a:p>
            <a:pPr algn="ctr"/>
            <a:r>
              <a:rPr lang="en-US" sz="1600" dirty="0" smtClean="0"/>
              <a:t>www.half.com</a:t>
            </a:r>
          </a:p>
          <a:p>
            <a:pPr algn="ctr"/>
            <a:r>
              <a:rPr lang="en-US" sz="1600" dirty="0" smtClean="0"/>
              <a:t>www.textbooks.com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Financing Options</a:t>
            </a:r>
            <a:endParaRPr lang="en-US" dirty="0"/>
          </a:p>
        </p:txBody>
      </p:sp>
      <p:sp>
        <p:nvSpPr>
          <p:cNvPr id="16388" name="Content Placeholder 1"/>
          <p:cNvSpPr>
            <a:spLocks noGrp="1"/>
          </p:cNvSpPr>
          <p:nvPr>
            <p:ph idx="1"/>
          </p:nvPr>
        </p:nvSpPr>
        <p:spPr bwMode="auto">
          <a:xfrm>
            <a:off x="1447800" y="1447800"/>
            <a:ext cx="5181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Savings</a:t>
            </a:r>
          </a:p>
          <a:p>
            <a:pPr lvl="1" eaLnBrk="1" hangingPunct="1"/>
            <a:r>
              <a:rPr lang="en-US" dirty="0" smtClean="0"/>
              <a:t>Work and save during the summer to cover expenses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dirty="0" smtClean="0"/>
          </a:p>
          <a:p>
            <a:pPr eaLnBrk="1" hangingPunct="1"/>
            <a:r>
              <a:rPr lang="en-US" b="1" dirty="0" smtClean="0"/>
              <a:t>Tuition Payment Plan</a:t>
            </a:r>
          </a:p>
          <a:p>
            <a:pPr lvl="1" eaLnBrk="1" hangingPunct="1"/>
            <a:r>
              <a:rPr lang="en-US" dirty="0" smtClean="0"/>
              <a:t>Make monthly payments to the college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/>
            <a:r>
              <a:rPr lang="en-US" b="1" dirty="0" smtClean="0"/>
              <a:t>Federal Parent PLUS Loan</a:t>
            </a:r>
          </a:p>
          <a:p>
            <a:pPr lvl="1" eaLnBrk="1" hangingPunct="1"/>
            <a:r>
              <a:rPr lang="en-US" dirty="0" smtClean="0"/>
              <a:t>Credit based, fixed interest rate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 smtClean="0"/>
          </a:p>
          <a:p>
            <a:pPr eaLnBrk="1" hangingPunct="1"/>
            <a:r>
              <a:rPr lang="en-US" b="1" dirty="0" smtClean="0"/>
              <a:t>Alternative Loans</a:t>
            </a:r>
          </a:p>
          <a:p>
            <a:pPr lvl="1" eaLnBrk="1" hangingPunct="1"/>
            <a:r>
              <a:rPr lang="en-US" dirty="0" smtClean="0"/>
              <a:t>Credit based and typically require co-signer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405062" cy="242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Education Tax Credits &amp; Deductions</a:t>
            </a:r>
            <a:endParaRPr lang="en-US" dirty="0"/>
          </a:p>
        </p:txBody>
      </p:sp>
      <p:sp>
        <p:nvSpPr>
          <p:cNvPr id="16388" name="Content Placeholder 1"/>
          <p:cNvSpPr>
            <a:spLocks noGrp="1"/>
          </p:cNvSpPr>
          <p:nvPr>
            <p:ph idx="1"/>
          </p:nvPr>
        </p:nvSpPr>
        <p:spPr bwMode="auto">
          <a:xfrm>
            <a:off x="1371600" y="1447800"/>
            <a:ext cx="73914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Educational Opportunity Tax </a:t>
            </a:r>
            <a:r>
              <a:rPr lang="en-US" b="1" dirty="0" smtClean="0"/>
              <a:t>Credit</a:t>
            </a:r>
          </a:p>
          <a:p>
            <a:pPr lvl="1"/>
            <a:r>
              <a:rPr lang="en-US" dirty="0" smtClean="0"/>
              <a:t>Maine tax </a:t>
            </a:r>
            <a:r>
              <a:rPr lang="en-US" dirty="0"/>
              <a:t>credit for student loan payments made by degree earners who live, work and pay taxes in Maine </a:t>
            </a:r>
            <a:r>
              <a:rPr lang="en-US" dirty="0" smtClean="0"/>
              <a:t>upon graduation.  Visit </a:t>
            </a:r>
            <a:r>
              <a:rPr lang="en-US" u="sng" dirty="0" smtClean="0"/>
              <a:t>www.opportunitymaine.org</a:t>
            </a:r>
          </a:p>
          <a:p>
            <a:pPr lvl="1"/>
            <a:endParaRPr lang="en-US" sz="500" u="sng" dirty="0"/>
          </a:p>
          <a:p>
            <a:r>
              <a:rPr lang="en-US" b="1" dirty="0" smtClean="0"/>
              <a:t>American </a:t>
            </a:r>
            <a:r>
              <a:rPr lang="en-US" b="1" dirty="0"/>
              <a:t>Opportunity Tax </a:t>
            </a:r>
            <a:r>
              <a:rPr lang="en-US" b="1" dirty="0" smtClean="0"/>
              <a:t>Credit</a:t>
            </a:r>
          </a:p>
          <a:p>
            <a:pPr lvl="1"/>
            <a:r>
              <a:rPr lang="en-US" dirty="0" smtClean="0"/>
              <a:t>Federal income tax </a:t>
            </a:r>
            <a:r>
              <a:rPr lang="en-US" dirty="0"/>
              <a:t>credit of up to </a:t>
            </a:r>
            <a:r>
              <a:rPr lang="en-US" dirty="0" smtClean="0"/>
              <a:t>                        $</a:t>
            </a:r>
            <a:r>
              <a:rPr lang="en-US" dirty="0"/>
              <a:t>2,500 per </a:t>
            </a:r>
            <a:r>
              <a:rPr lang="en-US" dirty="0" smtClean="0"/>
              <a:t>student</a:t>
            </a:r>
          </a:p>
          <a:p>
            <a:pPr lvl="1"/>
            <a:endParaRPr lang="en-US" sz="500" dirty="0" smtClean="0"/>
          </a:p>
          <a:p>
            <a:r>
              <a:rPr lang="en-US" b="1" dirty="0" smtClean="0"/>
              <a:t>Lifetime Learning Tax Credit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ederal </a:t>
            </a:r>
            <a:r>
              <a:rPr lang="en-US" dirty="0"/>
              <a:t>income tax credit of up to </a:t>
            </a:r>
            <a:r>
              <a:rPr lang="en-US" dirty="0" smtClean="0"/>
              <a:t>                       $</a:t>
            </a:r>
            <a:r>
              <a:rPr lang="en-US" dirty="0"/>
              <a:t>2,000 per taxpayer </a:t>
            </a:r>
            <a:endParaRPr lang="en-US" dirty="0" smtClean="0"/>
          </a:p>
          <a:p>
            <a:pPr lvl="1"/>
            <a:endParaRPr lang="en-US" sz="500" dirty="0" smtClean="0"/>
          </a:p>
          <a:p>
            <a:r>
              <a:rPr lang="en-US" b="1" dirty="0"/>
              <a:t>Student Loan Interest </a:t>
            </a:r>
            <a:r>
              <a:rPr lang="en-US" b="1" dirty="0" smtClean="0"/>
              <a:t>Deduction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ederal tax deduction of </a:t>
            </a:r>
            <a:r>
              <a:rPr lang="en-US" dirty="0"/>
              <a:t>up to $2,500 </a:t>
            </a:r>
            <a:r>
              <a:rPr lang="en-US" dirty="0" smtClean="0"/>
              <a:t>                          in </a:t>
            </a:r>
            <a:r>
              <a:rPr lang="en-US" dirty="0"/>
              <a:t>interest as an adjustment to </a:t>
            </a:r>
            <a:r>
              <a:rPr lang="en-US" dirty="0" smtClean="0"/>
              <a:t>income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31297"/>
            <a:ext cx="189837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18437" name="Content Placeholder 1"/>
          <p:cNvSpPr>
            <a:spLocks noGrp="1"/>
          </p:cNvSpPr>
          <p:nvPr>
            <p:ph idx="1"/>
          </p:nvPr>
        </p:nvSpPr>
        <p:spPr bwMode="auto">
          <a:xfrm>
            <a:off x="1143000" y="1524000"/>
            <a:ext cx="6400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Numerous web-based resources exist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/>
            <a:r>
              <a:rPr lang="en-US" b="1" dirty="0" smtClean="0"/>
              <a:t>Talk with your </a:t>
            </a:r>
            <a:r>
              <a:rPr lang="en-US" b="1" dirty="0"/>
              <a:t>s</a:t>
            </a:r>
            <a:r>
              <a:rPr lang="en-US" b="1" dirty="0" smtClean="0"/>
              <a:t>chool </a:t>
            </a:r>
            <a:r>
              <a:rPr lang="en-US" b="1" dirty="0"/>
              <a:t>c</a:t>
            </a:r>
            <a:r>
              <a:rPr lang="en-US" b="1" dirty="0" smtClean="0"/>
              <a:t>ounselor &amp; financial </a:t>
            </a:r>
            <a:r>
              <a:rPr lang="en-US" b="1" dirty="0"/>
              <a:t>a</a:t>
            </a:r>
            <a:r>
              <a:rPr lang="en-US" b="1" dirty="0" smtClean="0"/>
              <a:t>id </a:t>
            </a:r>
            <a:r>
              <a:rPr lang="en-US" b="1" dirty="0"/>
              <a:t>o</a:t>
            </a:r>
            <a:r>
              <a:rPr lang="en-US" b="1" dirty="0" smtClean="0"/>
              <a:t>ffice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 smtClean="0"/>
          </a:p>
          <a:p>
            <a:pPr eaLnBrk="1" hangingPunct="1"/>
            <a:r>
              <a:rPr lang="en-US" b="1" dirty="0" smtClean="0"/>
              <a:t>FAME</a:t>
            </a:r>
          </a:p>
          <a:p>
            <a:pPr lvl="1" eaLnBrk="1" hangingPunct="1"/>
            <a:r>
              <a:rPr lang="en-US" dirty="0" smtClean="0"/>
              <a:t>www.famemaine.com/education or </a:t>
            </a:r>
            <a:r>
              <a:rPr lang="en-US" dirty="0"/>
              <a:t> </a:t>
            </a:r>
            <a:r>
              <a:rPr lang="en-US" dirty="0" smtClean="0"/>
              <a:t>               1-800-228-3734</a:t>
            </a:r>
          </a:p>
          <a:p>
            <a:pPr marL="457200" lvl="1" indent="0"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b="1" dirty="0" smtClean="0"/>
              <a:t>College </a:t>
            </a:r>
            <a:r>
              <a:rPr lang="en-US" b="1" dirty="0"/>
              <a:t>Goal Maine – Various locations and dates in January and early </a:t>
            </a:r>
            <a:r>
              <a:rPr lang="en-US" b="1" dirty="0" smtClean="0"/>
              <a:t>February</a:t>
            </a:r>
          </a:p>
          <a:p>
            <a:pPr lvl="1" eaLnBrk="1" hangingPunct="1"/>
            <a:r>
              <a:rPr lang="en-US" dirty="0" smtClean="0"/>
              <a:t>Line </a:t>
            </a:r>
            <a:r>
              <a:rPr lang="en-US" dirty="0"/>
              <a:t>by line FAFSA completion with help from </a:t>
            </a:r>
            <a:r>
              <a:rPr lang="en-US" dirty="0" smtClean="0"/>
              <a:t>experts</a:t>
            </a:r>
          </a:p>
          <a:p>
            <a:pPr lvl="1" eaLnBrk="1" hangingPunct="1"/>
            <a:r>
              <a:rPr lang="en-US" dirty="0" smtClean="0"/>
              <a:t>www.famemaine.com/education</a:t>
            </a:r>
            <a:endParaRPr lang="en-US" sz="20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8325" r="3329" b="8420"/>
          <a:stretch/>
        </p:blipFill>
        <p:spPr>
          <a:xfrm>
            <a:off x="6553199" y="5791200"/>
            <a:ext cx="2367549" cy="74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33600"/>
            <a:ext cx="177474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 bwMode="auto">
          <a:xfrm>
            <a:off x="1447800" y="1752600"/>
            <a:ext cx="69342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274F7F"/>
              </a:buClr>
              <a:buFont typeface="Wingdings" pitchFamily="2" charset="2"/>
              <a:buNone/>
            </a:pPr>
            <a:r>
              <a:rPr lang="en-US" smtClean="0"/>
              <a:t>Finance Authority of Maine</a:t>
            </a:r>
          </a:p>
          <a:p>
            <a:pPr algn="ctr" eaLnBrk="1" hangingPunct="1">
              <a:buClr>
                <a:srgbClr val="274F7F"/>
              </a:buClr>
              <a:buFont typeface="Wingdings" pitchFamily="2" charset="2"/>
              <a:buNone/>
            </a:pPr>
            <a:r>
              <a:rPr lang="en-US" smtClean="0"/>
              <a:t>	5 Community Drive</a:t>
            </a:r>
          </a:p>
          <a:p>
            <a:pPr algn="ctr" eaLnBrk="1" hangingPunct="1">
              <a:buClr>
                <a:srgbClr val="274F7F"/>
              </a:buClr>
              <a:buFont typeface="Wingdings" pitchFamily="2" charset="2"/>
              <a:buNone/>
            </a:pPr>
            <a:r>
              <a:rPr lang="en-US" smtClean="0"/>
              <a:t>	P.O. Box 949</a:t>
            </a:r>
          </a:p>
          <a:p>
            <a:pPr algn="ctr" eaLnBrk="1" hangingPunct="1">
              <a:buClr>
                <a:srgbClr val="274F7F"/>
              </a:buClr>
              <a:buFont typeface="Wingdings" pitchFamily="2" charset="2"/>
              <a:buNone/>
            </a:pPr>
            <a:r>
              <a:rPr lang="en-US" smtClean="0"/>
              <a:t>	Augusta, ME  04332</a:t>
            </a:r>
          </a:p>
          <a:p>
            <a:pPr algn="ctr" eaLnBrk="1" hangingPunct="1">
              <a:buClr>
                <a:srgbClr val="274F7F"/>
              </a:buClr>
              <a:buFont typeface="Wingdings" pitchFamily="2" charset="2"/>
              <a:buNone/>
            </a:pPr>
            <a:r>
              <a:rPr lang="en-US" smtClean="0"/>
              <a:t>	1-800-228-3734</a:t>
            </a:r>
          </a:p>
          <a:p>
            <a:pPr algn="ctr" eaLnBrk="1" hangingPunct="1">
              <a:buClr>
                <a:srgbClr val="274F7F"/>
              </a:buClr>
              <a:buFont typeface="Wingdings" pitchFamily="2" charset="2"/>
              <a:buNone/>
            </a:pPr>
            <a:r>
              <a:rPr lang="en-US" smtClean="0"/>
              <a:t>	education@famemaine.com</a:t>
            </a:r>
          </a:p>
          <a:p>
            <a:pPr algn="ctr" eaLnBrk="1" hangingPunct="1">
              <a:buClr>
                <a:srgbClr val="274F7F"/>
              </a:buClr>
              <a:buFont typeface="Wingdings" pitchFamily="2" charset="2"/>
              <a:buNone/>
            </a:pPr>
            <a:r>
              <a:rPr lang="en-US" smtClean="0"/>
              <a:t>	www.famemaine.com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 bwMode="auto">
          <a:xfrm>
            <a:off x="1524000" y="1600200"/>
            <a:ext cx="70104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Financial Aid Overview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Four Steps to Financial Aid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Types of Financial Aid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Saving for College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Reducing Expenses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Financing Options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Education Tax Credits &amp; Deductions                    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Additional Resources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68243"/>
            <a:ext cx="2438349" cy="372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 bwMode="auto">
          <a:xfrm>
            <a:off x="1524000" y="1371600"/>
            <a:ext cx="74676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Financial aid exists to help students pay for their college education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b="1" dirty="0" smtClean="0"/>
              <a:t>Everyone should apply for financial aid</a:t>
            </a:r>
          </a:p>
          <a:p>
            <a:pPr lvl="1" eaLnBrk="1" hangingPunct="1"/>
            <a:r>
              <a:rPr lang="en-US" dirty="0" smtClean="0"/>
              <a:t>Even if you do not think you will qualify</a:t>
            </a:r>
          </a:p>
          <a:p>
            <a:pPr lvl="1" eaLnBrk="1" hangingPunct="1"/>
            <a:r>
              <a:rPr lang="en-US" dirty="0" smtClean="0"/>
              <a:t>FAFSA is required for many scholarships and federal loans 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sz="2200" b="1" dirty="0" smtClean="0"/>
              <a:t>Financial aid comes </a:t>
            </a:r>
          </a:p>
          <a:p>
            <a:pPr marL="0" indent="0" eaLnBrk="1" hangingPunct="1">
              <a:buNone/>
            </a:pPr>
            <a:r>
              <a:rPr lang="en-US" sz="2200" b="1" dirty="0" smtClean="0"/>
              <a:t>    from a variety of sources </a:t>
            </a:r>
          </a:p>
          <a:p>
            <a:pPr lvl="1" eaLnBrk="1" hangingPunct="1"/>
            <a:r>
              <a:rPr lang="en-US" dirty="0" smtClean="0"/>
              <a:t>Federal</a:t>
            </a:r>
          </a:p>
          <a:p>
            <a:pPr lvl="1" eaLnBrk="1" hangingPunct="1"/>
            <a:r>
              <a:rPr lang="en-US" dirty="0" smtClean="0"/>
              <a:t>State</a:t>
            </a:r>
          </a:p>
          <a:p>
            <a:pPr lvl="1" eaLnBrk="1" hangingPunct="1"/>
            <a:r>
              <a:rPr lang="en-US" dirty="0" smtClean="0"/>
              <a:t>Institutional (colleges)</a:t>
            </a:r>
          </a:p>
          <a:p>
            <a:pPr lvl="1" eaLnBrk="1" hangingPunct="1"/>
            <a:r>
              <a:rPr lang="en-US" dirty="0" smtClean="0"/>
              <a:t>Private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Financial Aid 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27474" cy="222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 bwMode="auto">
          <a:xfrm>
            <a:off x="3733800" y="1371600"/>
            <a:ext cx="50292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Research colleges to learn about:</a:t>
            </a:r>
          </a:p>
          <a:p>
            <a:pPr lvl="1" eaLnBrk="1" hangingPunct="1"/>
            <a:r>
              <a:rPr lang="en-US" dirty="0" smtClean="0"/>
              <a:t>Costs and financial aid </a:t>
            </a:r>
            <a:endParaRPr lang="en-US" dirty="0"/>
          </a:p>
          <a:p>
            <a:pPr lvl="1" eaLnBrk="1" hangingPunct="1"/>
            <a:r>
              <a:rPr lang="en-US" dirty="0" smtClean="0"/>
              <a:t>Net </a:t>
            </a:r>
            <a:r>
              <a:rPr lang="en-US" dirty="0"/>
              <a:t>Price </a:t>
            </a:r>
            <a:r>
              <a:rPr lang="en-US" dirty="0" smtClean="0"/>
              <a:t>Calculator - can be found on each school’s website</a:t>
            </a:r>
            <a:endParaRPr lang="en-US" dirty="0"/>
          </a:p>
          <a:p>
            <a:pPr lvl="1" eaLnBrk="1" hangingPunct="1"/>
            <a:r>
              <a:rPr lang="en-US" dirty="0" smtClean="0"/>
              <a:t>Deadlines</a:t>
            </a:r>
          </a:p>
          <a:p>
            <a:pPr lvl="1" eaLnBrk="1" hangingPunct="1"/>
            <a:r>
              <a:rPr lang="en-US" dirty="0"/>
              <a:t>R</a:t>
            </a:r>
            <a:r>
              <a:rPr lang="en-US" dirty="0" smtClean="0"/>
              <a:t>equirements (CSS Profile or Institutional Forms)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500" dirty="0" smtClean="0"/>
          </a:p>
          <a:p>
            <a:pPr eaLnBrk="1" hangingPunct="1"/>
            <a:r>
              <a:rPr lang="en-US" b="1" dirty="0" smtClean="0"/>
              <a:t>Research </a:t>
            </a:r>
            <a:r>
              <a:rPr lang="en-US" b="1" dirty="0"/>
              <a:t>and apply for outside scholarships</a:t>
            </a:r>
          </a:p>
          <a:p>
            <a:pPr lvl="1" eaLnBrk="1" hangingPunct="1"/>
            <a:r>
              <a:rPr lang="en-US" dirty="0"/>
              <a:t>Use free searches only</a:t>
            </a:r>
          </a:p>
          <a:p>
            <a:pPr lvl="1" eaLnBrk="1" hangingPunct="1"/>
            <a:r>
              <a:rPr lang="en-US" dirty="0"/>
              <a:t>Links at www.famemaine.com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1: </a:t>
            </a:r>
            <a:r>
              <a:rPr lang="en-US" i="1" dirty="0" smtClean="0"/>
              <a:t>Prepare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4575" r="5317" b="6600"/>
          <a:stretch/>
        </p:blipFill>
        <p:spPr bwMode="auto">
          <a:xfrm>
            <a:off x="1447800" y="2133600"/>
            <a:ext cx="221997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xfrm>
            <a:off x="1066800" y="1447800"/>
            <a:ext cx="7924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Complete FREE Application for Federal Student Aid (FAFSA) at www.fafsa.gov </a:t>
            </a:r>
          </a:p>
          <a:p>
            <a:pPr lvl="1" eaLnBrk="1" hangingPunct="1"/>
            <a:r>
              <a:rPr lang="en-US" dirty="0" smtClean="0"/>
              <a:t>FAFSA </a:t>
            </a:r>
            <a:r>
              <a:rPr lang="en-US" dirty="0"/>
              <a:t>is FREE – </a:t>
            </a:r>
            <a:r>
              <a:rPr lang="en-US" dirty="0" smtClean="0"/>
              <a:t>you don’t need to pay </a:t>
            </a:r>
            <a:r>
              <a:rPr lang="en-US" dirty="0"/>
              <a:t>anyone to submit </a:t>
            </a:r>
            <a:r>
              <a:rPr lang="en-US" dirty="0" smtClean="0"/>
              <a:t>it</a:t>
            </a:r>
            <a:endParaRPr lang="en-US" dirty="0"/>
          </a:p>
          <a:p>
            <a:pPr marL="0" indent="0" eaLnBrk="1" hangingPunct="1">
              <a:buNone/>
            </a:pPr>
            <a:endParaRPr lang="en-US" sz="1000" b="1" dirty="0" smtClean="0"/>
          </a:p>
          <a:p>
            <a:pPr eaLnBrk="1" hangingPunct="1"/>
            <a:r>
              <a:rPr lang="en-US" b="1" dirty="0" smtClean="0"/>
              <a:t>File </a:t>
            </a:r>
            <a:r>
              <a:rPr lang="en-US" b="1" dirty="0"/>
              <a:t>on </a:t>
            </a:r>
            <a:r>
              <a:rPr lang="en-US" b="1" dirty="0" smtClean="0"/>
              <a:t>time</a:t>
            </a:r>
            <a:r>
              <a:rPr lang="en-US" b="1" dirty="0"/>
              <a:t> </a:t>
            </a:r>
            <a:r>
              <a:rPr lang="en-US" b="1" dirty="0" smtClean="0"/>
              <a:t>– Submit the FAFSA as</a:t>
            </a:r>
            <a:r>
              <a:rPr lang="en-US" dirty="0" smtClean="0"/>
              <a:t> </a:t>
            </a:r>
            <a:r>
              <a:rPr lang="en-US" b="1" dirty="0"/>
              <a:t>soon after January 1 as possible</a:t>
            </a:r>
          </a:p>
          <a:p>
            <a:pPr lvl="1" eaLnBrk="1" hangingPunct="1"/>
            <a:r>
              <a:rPr lang="en-US" dirty="0"/>
              <a:t>Don’t wait until your taxes </a:t>
            </a:r>
            <a:r>
              <a:rPr lang="en-US" dirty="0" smtClean="0"/>
              <a:t>are complete </a:t>
            </a:r>
            <a:r>
              <a:rPr lang="en-US" dirty="0"/>
              <a:t>– estimate and </a:t>
            </a:r>
            <a:r>
              <a:rPr lang="en-US" dirty="0" smtClean="0"/>
              <a:t>make changes later</a:t>
            </a:r>
          </a:p>
          <a:p>
            <a:pPr lvl="1" eaLnBrk="1" hangingPunct="1"/>
            <a:r>
              <a:rPr lang="en-US" dirty="0" smtClean="0"/>
              <a:t>Accurately provide name, DOB and social security number</a:t>
            </a:r>
          </a:p>
          <a:p>
            <a:pPr lvl="1" eaLnBrk="1" hangingPunct="1"/>
            <a:r>
              <a:rPr lang="en-US" dirty="0" smtClean="0"/>
              <a:t>Parental information – divorced/separated</a:t>
            </a:r>
          </a:p>
          <a:p>
            <a:pPr lvl="1" eaLnBrk="1" hangingPunct="1"/>
            <a:r>
              <a:rPr lang="en-US" dirty="0"/>
              <a:t>Asset information</a:t>
            </a:r>
          </a:p>
          <a:p>
            <a:pPr lvl="1" eaLnBrk="1" hangingPunct="1"/>
            <a:r>
              <a:rPr lang="en-US" dirty="0" smtClean="0"/>
              <a:t>Save </a:t>
            </a:r>
            <a:r>
              <a:rPr lang="en-US" dirty="0"/>
              <a:t>your confirmation </a:t>
            </a:r>
            <a:r>
              <a:rPr lang="en-US" dirty="0" smtClean="0"/>
              <a:t>page</a:t>
            </a:r>
          </a:p>
          <a:p>
            <a:pPr eaLnBrk="1" hangingPunct="1">
              <a:buNone/>
            </a:pPr>
            <a:endParaRPr lang="en-US" sz="1000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2: </a:t>
            </a:r>
            <a:r>
              <a:rPr lang="en-US" i="1" dirty="0" smtClean="0"/>
              <a:t>Apply</a:t>
            </a:r>
            <a:endParaRPr lang="en-US" i="1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4</a:t>
            </a:r>
            <a:endParaRPr lang="en-US" dirty="0"/>
          </a:p>
        </p:txBody>
      </p:sp>
      <p:pic>
        <p:nvPicPr>
          <p:cNvPr id="3074" name="Picture 1" descr="Description: cid:image003.jpg@01CD7ECD.D842E2F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1207" r="2106" b="51451"/>
          <a:stretch/>
        </p:blipFill>
        <p:spPr bwMode="auto">
          <a:xfrm>
            <a:off x="5562600" y="5105400"/>
            <a:ext cx="3200400" cy="16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Deadlines Matter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553200" cy="545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1"/>
            <a:ext cx="3200400" cy="110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Financial Aid &amp; </a:t>
            </a:r>
            <a:r>
              <a:rPr lang="en-US" dirty="0"/>
              <a:t>College </a:t>
            </a:r>
            <a:r>
              <a:rPr lang="en-US" dirty="0" smtClean="0"/>
              <a:t>Financing - Tool </a:t>
            </a:r>
            <a:r>
              <a:rPr lang="en-US" dirty="0"/>
              <a:t>Kit Page </a:t>
            </a:r>
            <a:r>
              <a:rPr lang="en-US" dirty="0" smtClean="0"/>
              <a:t>5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3: </a:t>
            </a:r>
            <a:r>
              <a:rPr lang="en-US" i="1" dirty="0" smtClean="0"/>
              <a:t>Follow Up</a:t>
            </a:r>
            <a:endParaRPr lang="en-US" i="1" dirty="0"/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 bwMode="auto">
          <a:xfrm>
            <a:off x="1295400" y="1447800"/>
            <a:ext cx="6781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Student Aid Report (SAR)</a:t>
            </a:r>
          </a:p>
          <a:p>
            <a:pPr lvl="1" eaLnBrk="1" hangingPunct="1"/>
            <a:r>
              <a:rPr lang="en-US" dirty="0" smtClean="0"/>
              <a:t>Summary of FAFSA information</a:t>
            </a:r>
          </a:p>
          <a:p>
            <a:pPr lvl="1" eaLnBrk="1" hangingPunct="1"/>
            <a:r>
              <a:rPr lang="en-US" dirty="0" smtClean="0"/>
              <a:t>Review and correct errors at </a:t>
            </a:r>
            <a:r>
              <a:rPr lang="en-US" b="1" u="sng" dirty="0" smtClean="0"/>
              <a:t>www.fafsa.gov</a:t>
            </a:r>
          </a:p>
          <a:p>
            <a:pPr lvl="1" eaLnBrk="1" hangingPunct="1"/>
            <a:r>
              <a:rPr lang="en-US" dirty="0" smtClean="0"/>
              <a:t>If you estimated your tax information, update once you have filed your return - use IRS match, if possible</a:t>
            </a:r>
          </a:p>
          <a:p>
            <a:pPr lvl="1" eaLnBrk="1" hangingPunct="1"/>
            <a:r>
              <a:rPr lang="en-US" dirty="0" smtClean="0"/>
              <a:t>FAFSA information and changes will be               sent to the colleges electronically</a:t>
            </a:r>
            <a:endParaRPr lang="en-US" dirty="0"/>
          </a:p>
          <a:p>
            <a:pPr marL="457200" lvl="1" indent="0"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b="1" dirty="0" smtClean="0"/>
              <a:t>Verification</a:t>
            </a:r>
          </a:p>
          <a:p>
            <a:pPr lvl="1" eaLnBrk="1" hangingPunct="1"/>
            <a:r>
              <a:rPr lang="en-US" dirty="0" smtClean="0"/>
              <a:t>Students randomly selected</a:t>
            </a:r>
          </a:p>
          <a:p>
            <a:pPr lvl="1" eaLnBrk="1" hangingPunct="1"/>
            <a:r>
              <a:rPr lang="en-US" dirty="0"/>
              <a:t>Schools may send </a:t>
            </a:r>
            <a:r>
              <a:rPr lang="en-US" dirty="0" smtClean="0"/>
              <a:t>a verification request, or </a:t>
            </a:r>
            <a:r>
              <a:rPr lang="en-US" dirty="0"/>
              <a:t>ask for other information – by mail or </a:t>
            </a:r>
            <a:r>
              <a:rPr lang="en-US" dirty="0" smtClean="0"/>
              <a:t>email</a:t>
            </a:r>
          </a:p>
          <a:p>
            <a:pPr lvl="1" eaLnBrk="1" hangingPunct="1"/>
            <a:r>
              <a:rPr lang="en-US" dirty="0" smtClean="0"/>
              <a:t>Be sure to meet your verification deadlines!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4079" r="2657" b="6243"/>
          <a:stretch/>
        </p:blipFill>
        <p:spPr bwMode="auto">
          <a:xfrm>
            <a:off x="6781800" y="3581400"/>
            <a:ext cx="2100886" cy="142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 bwMode="auto">
          <a:xfrm>
            <a:off x="1371600" y="1371600"/>
            <a:ext cx="76200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Your Expected Family Contribution (EFC)</a:t>
            </a:r>
          </a:p>
          <a:p>
            <a:pPr lvl="1" eaLnBrk="1" hangingPunct="1"/>
            <a:r>
              <a:rPr lang="en-US" dirty="0" smtClean="0"/>
              <a:t>Calculated when you submit the FAFSA</a:t>
            </a:r>
          </a:p>
          <a:p>
            <a:pPr lvl="1" eaLnBrk="1" hangingPunct="1"/>
            <a:r>
              <a:rPr lang="en-US" dirty="0" smtClean="0"/>
              <a:t>Based upon your income and assets</a:t>
            </a:r>
          </a:p>
          <a:p>
            <a:pPr eaLnBrk="1" hangingPunct="1">
              <a:buFont typeface="Wingdings" pitchFamily="2" charset="2"/>
              <a:buNone/>
            </a:pPr>
            <a:endParaRPr lang="en-US" sz="1500" dirty="0" smtClean="0"/>
          </a:p>
          <a:p>
            <a:pPr eaLnBrk="1" hangingPunct="1"/>
            <a:r>
              <a:rPr lang="en-US" b="1" dirty="0" smtClean="0"/>
              <a:t>Your EFC is…</a:t>
            </a:r>
          </a:p>
          <a:p>
            <a:pPr lvl="1" eaLnBrk="1" hangingPunct="1"/>
            <a:r>
              <a:rPr lang="en-US" dirty="0" smtClean="0"/>
              <a:t>Used as a measure of your family’s financial strength</a:t>
            </a:r>
          </a:p>
          <a:p>
            <a:pPr lvl="1" eaLnBrk="1" hangingPunct="1"/>
            <a:r>
              <a:rPr lang="en-US" dirty="0" smtClean="0"/>
              <a:t>Used by your school to calculate your financial aid</a:t>
            </a:r>
          </a:p>
          <a:p>
            <a:pPr lvl="1" eaLnBrk="1" hangingPunct="1"/>
            <a:r>
              <a:rPr lang="en-US" dirty="0" smtClean="0"/>
              <a:t>The same at each school that you apply to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/>
              <a:t>Your EFC is not…</a:t>
            </a:r>
          </a:p>
          <a:p>
            <a:pPr lvl="1" eaLnBrk="1" hangingPunct="1"/>
            <a:r>
              <a:rPr lang="en-US" dirty="0" smtClean="0"/>
              <a:t>The amount of money your family will have to pay for school</a:t>
            </a:r>
          </a:p>
          <a:p>
            <a:pPr lvl="1" eaLnBrk="1" hangingPunct="1"/>
            <a:r>
              <a:rPr lang="en-US" dirty="0" smtClean="0"/>
              <a:t>The amount of financial aid you will receive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Your EFC</a:t>
            </a:r>
            <a:endParaRPr lang="en-US" i="1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How Need is Determined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3402" r="1260" b="3175"/>
          <a:stretch/>
        </p:blipFill>
        <p:spPr bwMode="auto">
          <a:xfrm>
            <a:off x="1273629" y="1741715"/>
            <a:ext cx="7587342" cy="448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3"/>
          <p:cNvSpPr>
            <a:spLocks noGrp="1"/>
          </p:cNvSpPr>
          <p:nvPr>
            <p:ph type="subTitle" idx="10"/>
          </p:nvPr>
        </p:nvSpPr>
        <p:spPr>
          <a:xfrm>
            <a:off x="2438400" y="762000"/>
            <a:ext cx="64008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Financial Aid &amp; College Financing – Tool Kit Page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E Final">
  <a:themeElements>
    <a:clrScheme name="FAME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E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FAME Final</Template>
  <TotalTime>1255</TotalTime>
  <Words>1046</Words>
  <Application>Microsoft Office PowerPoint</Application>
  <PresentationFormat>On-screen Show (4:3)</PresentationFormat>
  <Paragraphs>218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FAME Final</vt:lpstr>
      <vt:lpstr>Financial Aid &amp; College Financing</vt:lpstr>
      <vt:lpstr>Agenda</vt:lpstr>
      <vt:lpstr>Financial Aid Overview</vt:lpstr>
      <vt:lpstr>Step 1: Prepare</vt:lpstr>
      <vt:lpstr>Step 2: Apply</vt:lpstr>
      <vt:lpstr>Deadlines Matter</vt:lpstr>
      <vt:lpstr>Step 3: Follow Up</vt:lpstr>
      <vt:lpstr>Your EFC</vt:lpstr>
      <vt:lpstr>Examples of How Need is Determined</vt:lpstr>
      <vt:lpstr>Step 4: Respond</vt:lpstr>
      <vt:lpstr>Special Circumstances</vt:lpstr>
      <vt:lpstr>Types of Financial Aid</vt:lpstr>
      <vt:lpstr>Saving For College</vt:lpstr>
      <vt:lpstr>Reducing Expenses</vt:lpstr>
      <vt:lpstr>Financing Options</vt:lpstr>
      <vt:lpstr>Education Tax Credits &amp; Deductions</vt:lpstr>
      <vt:lpstr>Additional 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</dc:title>
  <dc:creator>adostie</dc:creator>
  <cp:lastModifiedBy>Mila Tappan</cp:lastModifiedBy>
  <cp:revision>147</cp:revision>
  <cp:lastPrinted>2012-07-18T15:11:10Z</cp:lastPrinted>
  <dcterms:created xsi:type="dcterms:W3CDTF">2009-09-28T19:36:18Z</dcterms:created>
  <dcterms:modified xsi:type="dcterms:W3CDTF">2012-09-18T01:34:59Z</dcterms:modified>
</cp:coreProperties>
</file>